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3"/>
  </p:notesMasterIdLst>
  <p:handoutMasterIdLst>
    <p:handoutMasterId r:id="rId24"/>
  </p:handoutMasterIdLst>
  <p:sldIdLst>
    <p:sldId id="256" r:id="rId2"/>
    <p:sldId id="258" r:id="rId3"/>
    <p:sldId id="318" r:id="rId4"/>
    <p:sldId id="319" r:id="rId5"/>
    <p:sldId id="320" r:id="rId6"/>
    <p:sldId id="321" r:id="rId7"/>
    <p:sldId id="286"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65" autoAdjust="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CEB82BC6-7114-4680-AD77-656490BB4A2C}" type="datetimeFigureOut">
              <a:rPr lang="en-US" smtClean="0"/>
              <a:t>02/22/11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62656EC-81A9-4BCA-A53E-A8ABD036F372}"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5A1C84-0999-4544-9EC5-8852EFC644E3}" type="datetimeFigureOut">
              <a:rPr lang="en-US" smtClean="0"/>
              <a:pPr/>
              <a:t>02/22/11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was the first President of the </a:t>
            </a:r>
            <a:r>
              <a:rPr lang="en-US" dirty="0" smtClean="0">
                <a:hlinkClick r:id="rId3" tooltip="Lutheran Church - Missouri Synod"/>
              </a:rPr>
              <a:t>Lutheran Church - Missouri Synod</a:t>
            </a:r>
            <a:r>
              <a:rPr lang="en-US" dirty="0" smtClean="0"/>
              <a:t> and its most influential </a:t>
            </a:r>
            <a:r>
              <a:rPr lang="en-US" dirty="0" smtClean="0">
                <a:hlinkClick r:id="rId4" tooltip="Christian theology"/>
              </a:rPr>
              <a:t>theologian</a:t>
            </a:r>
            <a:r>
              <a:rPr lang="en-US" dirty="0" smtClean="0"/>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A42ABA-8554-4B98-8331-1C74EEBAE7AC}" type="datetime1">
              <a:rPr lang="en-US" smtClean="0"/>
              <a:pPr/>
              <a:t>02/22/11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F6FBBB-C30C-4121-B036-D8E6DA918D7B}" type="datetime1">
              <a:rPr lang="en-US" smtClean="0"/>
              <a:pPr/>
              <a:t>02/22/11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68DDBB-FA7E-47D7-A218-DFF7B409E715}" type="datetime1">
              <a:rPr lang="en-US" smtClean="0"/>
              <a:pPr/>
              <a:t>02/22/11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2AA055-711B-4052-B771-A6C6685D01B8}" type="datetime1">
              <a:rPr lang="en-US" smtClean="0"/>
              <a:pPr/>
              <a:t>02/22/11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31AAF1-158F-44B7-85B4-561E2EDBF88C}" type="datetime1">
              <a:rPr lang="en-US" smtClean="0"/>
              <a:pPr/>
              <a:t>02/22/11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8CB94C8-8C27-4B84-8955-50748EBAAEBE}" type="datetime1">
              <a:rPr lang="en-US" smtClean="0"/>
              <a:pPr/>
              <a:t>02/22/11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63DFDA-0694-4968-8B48-6C321019BB15}" type="datetime1">
              <a:rPr lang="en-US" smtClean="0"/>
              <a:pPr/>
              <a:t>02/22/11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26AAA2-1413-40A7-B579-FF79832E8076}" type="datetime1">
              <a:rPr lang="en-US" smtClean="0"/>
              <a:pPr/>
              <a:t>02/22/11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DCDF90-C428-454F-A400-5E2041BBB5D4}" type="datetime1">
              <a:rPr lang="en-US" smtClean="0"/>
              <a:pPr/>
              <a:t>02/22/11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B90C14-0E83-4E0B-81C4-1DAD9F6BE710}" type="datetime1">
              <a:rPr lang="en-US" smtClean="0"/>
              <a:pPr/>
              <a:t>02/22/11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D0A519-1E57-4382-9DFB-5E440AAF8225}" type="datetime1">
              <a:rPr lang="en-US" smtClean="0"/>
              <a:pPr/>
              <a:t>02/22/11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3ABCD3-76D1-4A74-9960-52665CFCEF31}" type="datetime1">
              <a:rPr lang="en-US" smtClean="0"/>
              <a:pPr/>
              <a:t>02/22/11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a:t>
            </a:r>
            <a:r>
              <a:rPr lang="en-US" sz="6000" b="1" dirty="0" smtClean="0">
                <a:latin typeface="Colonna MT" pitchFamily="82" charset="0"/>
              </a:rPr>
              <a:t>Sixth~</a:t>
            </a:r>
            <a:endParaRPr lang="en-US" sz="6000" b="1" dirty="0" smtClean="0">
              <a:latin typeface="Colonna MT" pitchFamily="82" charset="0"/>
            </a:endParaRP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20000"/>
          </a:bodyPr>
          <a:lstStyle/>
          <a:p>
            <a:r>
              <a:rPr lang="en-US" dirty="0" smtClean="0"/>
              <a:t>Ps. 51, 10. 11: </a:t>
            </a:r>
            <a:r>
              <a:rPr lang="en-US" i="1" dirty="0" smtClean="0"/>
              <a:t>Create in me a clean heart, O God, and renew a right spirit within me. Cast me not away from Thy presence and take not Thy Holy Spirit from me</a:t>
            </a:r>
            <a:r>
              <a:rPr lang="en-US" i="1" dirty="0" smtClean="0"/>
              <a:t>.</a:t>
            </a:r>
          </a:p>
          <a:p>
            <a:r>
              <a:rPr lang="en-US" dirty="0" smtClean="0"/>
              <a:t>“</a:t>
            </a:r>
            <a:r>
              <a:rPr lang="en-US" dirty="0" smtClean="0"/>
              <a:t>he had come to a penitent knowledge of his sin, but we do not hear that he forthwith became cheerful. On the contrary, many of his psalms plainly show that he was in very great misery and affliction. When the messenger of God approached him with the declaration: </a:t>
            </a:r>
            <a:r>
              <a:rPr lang="en-US" dirty="0" smtClean="0"/>
              <a:t>‘The </a:t>
            </a:r>
            <a:r>
              <a:rPr lang="en-US" dirty="0" smtClean="0"/>
              <a:t>Lord hath put away thy sin</a:t>
            </a:r>
            <a:r>
              <a:rPr lang="en-US" dirty="0" smtClean="0"/>
              <a:t>,’ </a:t>
            </a:r>
            <a:r>
              <a:rPr lang="en-US" dirty="0" smtClean="0"/>
              <a:t>his heart sighed, </a:t>
            </a:r>
            <a:r>
              <a:rPr lang="en-US" dirty="0" smtClean="0"/>
              <a:t>‘Ah</a:t>
            </a:r>
            <a:r>
              <a:rPr lang="en-US" dirty="0" smtClean="0"/>
              <a:t>, no! That is not possible; my sin has been too great</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7.  </a:t>
            </a:r>
            <a:r>
              <a:rPr lang="en-US" sz="2800" dirty="0" smtClean="0"/>
              <a:t>Even King David, the author of Psalm 51, had trouble applying the proper Law and Gospel to himself. What emotions did David express even </a:t>
            </a:r>
            <a:r>
              <a:rPr lang="en-US" sz="2800" i="1" dirty="0" smtClean="0"/>
              <a:t>after </a:t>
            </a:r>
            <a:r>
              <a:rPr lang="en-US" sz="2800" dirty="0" smtClean="0"/>
              <a:t>forgiveness was pronounced on him? (pg 43)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No, fear!</a:t>
            </a:r>
          </a:p>
          <a:p>
            <a:r>
              <a:rPr lang="en-US" dirty="0" smtClean="0"/>
              <a:t>“H</a:t>
            </a:r>
            <a:r>
              <a:rPr lang="en-US" dirty="0" smtClean="0"/>
              <a:t>is </a:t>
            </a:r>
            <a:r>
              <a:rPr lang="en-US" dirty="0" smtClean="0"/>
              <a:t>many sins passed before his mind’s eye, and in that condition it was impossible for him to express cheerful gratitude, but had to drop trembling to his knees and cry to his Lord and Savior those awful words: “Depart from me, O Lord.”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8.  </a:t>
            </a:r>
            <a:r>
              <a:rPr lang="en-US" sz="2800" dirty="0" smtClean="0"/>
              <a:t>When Jesus demonstrated His power to Peter in the miracle of the great catch of fish, did Peter react with joy? (pg 44)</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devil had robbed him of all comfort and whispered to him that he must speaks thus to Jesus. He expected nothing else than to be slain by the Lord. He was incapable of distinguishing Law and Gospel.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9.  </a:t>
            </a:r>
            <a:r>
              <a:rPr lang="en-US" sz="2800" dirty="0" smtClean="0"/>
              <a:t>What had the devil done to Peter? (pg 45)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Many a time in his later life he probably said to himself: </a:t>
            </a:r>
            <a:r>
              <a:rPr lang="en-US" dirty="0" smtClean="0"/>
              <a:t>‘Peter</a:t>
            </a:r>
            <a:r>
              <a:rPr lang="en-US" dirty="0" smtClean="0"/>
              <a:t>, you were a great simpleton on that occasion. Instead of what you did say to Jesus, you should have said: O Lord, </a:t>
            </a:r>
            <a:r>
              <a:rPr lang="en-US" u="sng" dirty="0" smtClean="0"/>
              <a:t>abide</a:t>
            </a:r>
            <a:r>
              <a:rPr lang="en-US" dirty="0" smtClean="0"/>
              <a:t> with me, for I am a sinful man</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10.  </a:t>
            </a:r>
            <a:r>
              <a:rPr lang="en-US" sz="2800" dirty="0" smtClean="0"/>
              <a:t>Instead of saying, “Lord, depart from me?” what should Peter have said? (pg )45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20000"/>
          </a:bodyPr>
          <a:lstStyle/>
          <a:p>
            <a:r>
              <a:rPr lang="en-US" dirty="0" smtClean="0"/>
              <a:t>When our heart condemns us.</a:t>
            </a:r>
          </a:p>
          <a:p>
            <a:r>
              <a:rPr lang="en-US" dirty="0" smtClean="0"/>
              <a:t>1 John 3, 19. </a:t>
            </a:r>
            <a:r>
              <a:rPr lang="en-US" dirty="0" smtClean="0"/>
              <a:t>20:</a:t>
            </a:r>
            <a:r>
              <a:rPr lang="en-US" dirty="0" smtClean="0"/>
              <a:t> </a:t>
            </a:r>
            <a:r>
              <a:rPr lang="en-US" i="1" dirty="0" smtClean="0"/>
              <a:t>Hereby we know that we are of the truth and shall assure our hearts before Him. For if our heart condemn us, God is greater than our heart and knoweth all things</a:t>
            </a:r>
            <a:endParaRPr lang="en-US" dirty="0" smtClean="0"/>
          </a:p>
          <a:p>
            <a:r>
              <a:rPr lang="en-US" dirty="0" smtClean="0"/>
              <a:t>“</a:t>
            </a:r>
            <a:r>
              <a:rPr lang="en-US" dirty="0" smtClean="0"/>
              <a:t>When our heart does </a:t>
            </a:r>
            <a:r>
              <a:rPr lang="en-US" i="1" dirty="0" smtClean="0"/>
              <a:t>not</a:t>
            </a:r>
            <a:r>
              <a:rPr lang="en-US" dirty="0" smtClean="0"/>
              <a:t> condemn us, it is easy to distinguish Law and Gospel. That is the state of a Christian. But he may get into a condition where his heart condemns him. Do what he will, he cannot silence the accusing voice within. It calls to him again and again, reminding him of former sins.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11.  </a:t>
            </a:r>
            <a:r>
              <a:rPr lang="en-US" sz="2800" dirty="0" smtClean="0"/>
              <a:t>Read I John 3:19-20. When is it especially difficult to properly apply the Gospel to our own situation? (pg 45)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When the Law condemns you, then immediately lay hold upon the Gospel.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12.  </a:t>
            </a:r>
            <a:r>
              <a:rPr lang="en-US" sz="2800" dirty="0" smtClean="0"/>
              <a:t>What must you immediately do when the Law condemns you? </a:t>
            </a:r>
            <a:r>
              <a:rPr lang="en-US" sz="2800" dirty="0" smtClean="0"/>
              <a:t>(</a:t>
            </a:r>
            <a:r>
              <a:rPr lang="en-US" sz="2800" dirty="0" smtClean="0"/>
              <a:t>pg 45)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a:t>
            </a:r>
            <a:r>
              <a:rPr lang="en-US" dirty="0" smtClean="0"/>
              <a:t>he </a:t>
            </a:r>
            <a:r>
              <a:rPr lang="en-US" dirty="0" smtClean="0"/>
              <a:t>Law is to require of every one perfect righteousness; the Gospel is to present gratis the righteousness demanded by the Law to those who have it not (that is, to all men).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13.  </a:t>
            </a:r>
            <a:r>
              <a:rPr lang="en-US" sz="2800" dirty="0" smtClean="0"/>
              <a:t>According to Luther, what is the Law to require from everyone? What is the Gospel to provide for everyone? (pg 46)</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“Y</a:t>
            </a:r>
            <a:r>
              <a:rPr lang="en-US" dirty="0" smtClean="0"/>
              <a:t>es</a:t>
            </a:r>
            <a:r>
              <a:rPr lang="en-US" dirty="0" smtClean="0"/>
              <a:t>, we can readily make the distinctions </a:t>
            </a:r>
            <a:r>
              <a:rPr lang="en-US" dirty="0" smtClean="0"/>
              <a:t>in </a:t>
            </a:r>
            <a:r>
              <a:rPr lang="en-US" dirty="0" smtClean="0"/>
              <a:t>words and preach about it, </a:t>
            </a:r>
            <a:r>
              <a:rPr lang="en-US" i="1" dirty="0" smtClean="0"/>
              <a:t>but to put it </a:t>
            </a:r>
            <a:r>
              <a:rPr lang="en-US" i="1" dirty="0" smtClean="0"/>
              <a:t>into </a:t>
            </a:r>
            <a:r>
              <a:rPr lang="en-US" i="1" dirty="0" smtClean="0"/>
              <a:t>use and reduce it to </a:t>
            </a:r>
            <a:r>
              <a:rPr lang="en-US" i="1" dirty="0" smtClean="0"/>
              <a:t>practice, </a:t>
            </a:r>
            <a:r>
              <a:rPr lang="en-US" i="1" dirty="0" smtClean="0"/>
              <a:t>that is a high art and not easily attained</a:t>
            </a:r>
            <a:r>
              <a:rPr lang="en-US" i="1" dirty="0" smtClean="0"/>
              <a:t>.</a:t>
            </a:r>
            <a:r>
              <a:rPr lang="en-US" dirty="0" smtClean="0"/>
              <a:t>”</a:t>
            </a:r>
          </a:p>
          <a:p>
            <a:r>
              <a:rPr lang="en-US" dirty="0" smtClean="0"/>
              <a:t>“To </a:t>
            </a:r>
            <a:r>
              <a:rPr lang="en-US" dirty="0" smtClean="0"/>
              <a:t>apply the distinction in our practical experience and to make this art operative, that is labor and sorrow.”</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14. </a:t>
            </a:r>
            <a:r>
              <a:rPr lang="en-US" sz="2800" dirty="0" smtClean="0"/>
              <a:t> It’s easy to distinguish between the words “Law” and “Gospel,” Luther says, but what is difficult? </a:t>
            </a:r>
            <a:r>
              <a:rPr lang="en-US" sz="2800" dirty="0" smtClean="0"/>
              <a:t>(pg </a:t>
            </a:r>
            <a:r>
              <a:rPr lang="en-US" sz="2800" dirty="0" smtClean="0"/>
              <a:t>46)</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Dear Law, if I have not done the works I should have done, do them yourself. I will not, for your sake, allow myself to be plagued to death, taken captive, and kept under your </a:t>
            </a:r>
            <a:r>
              <a:rPr lang="en-US" dirty="0" err="1" smtClean="0"/>
              <a:t>thraldom</a:t>
            </a:r>
            <a:r>
              <a:rPr lang="en-US" dirty="0" smtClean="0"/>
              <a:t> and thus forget the Gospel.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15.  </a:t>
            </a:r>
            <a:r>
              <a:rPr lang="en-US" sz="2800" dirty="0" smtClean="0"/>
              <a:t>Convicted sinners should say to the Law, “Dear Law….” </a:t>
            </a:r>
            <a:r>
              <a:rPr lang="en-US" sz="2800" dirty="0" smtClean="0"/>
              <a:t>(pg 46)</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Holy Ghost is needed as Schoolmaster and Instructor in this task; otherwise no man on earth will be able to understand or learn it</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16.  </a:t>
            </a:r>
            <a:r>
              <a:rPr lang="en-US" sz="2800" dirty="0" smtClean="0"/>
              <a:t>If we are truly to learn the art of rightly dividing Law and Gospel, who must be the “schoolmaster”? (pg 47)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fontScale="92500" lnSpcReduction="20000"/>
          </a:bodyPr>
          <a:lstStyle/>
          <a:p>
            <a:r>
              <a:rPr lang="en-US" dirty="0" smtClean="0"/>
              <a:t>Without the doctrine of justification, the Bible would sink to the level of…</a:t>
            </a:r>
            <a:r>
              <a:rPr lang="en-US" i="1" dirty="0" smtClean="0"/>
              <a:t>what?</a:t>
            </a:r>
            <a:endParaRPr lang="en-US" dirty="0" smtClean="0"/>
          </a:p>
          <a:p>
            <a:r>
              <a:rPr lang="en-US" dirty="0" smtClean="0"/>
              <a:t>What is the second Bible teaching concerning which Walther says it is crucial to maintain the distinction between Law and Gospel?</a:t>
            </a:r>
          </a:p>
          <a:p>
            <a:r>
              <a:rPr lang="en-US" dirty="0" smtClean="0"/>
              <a:t>“No matter how comforting the preaching is that people hear, it is of no help to them if there is a sting in it,” says Walther. What does he mean?</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Satan is such an accomplished juggler that he can easily abolish the difference and make the Law force itself into the place of the Gospel ,and </a:t>
            </a:r>
            <a:r>
              <a:rPr lang="en-US" i="1" dirty="0" smtClean="0"/>
              <a:t>vice </a:t>
            </a:r>
            <a:r>
              <a:rPr lang="en-US" i="1" dirty="0" smtClean="0"/>
              <a:t>versa.</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17.  </a:t>
            </a:r>
            <a:r>
              <a:rPr lang="en-US" sz="2800" dirty="0" smtClean="0"/>
              <a:t> Why does Luther call Satan “an accomplished juggler”? (pg 48)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When Christians are departing into eternity, they reflect whether they are worthy. They may review a multitude of texts and hit upon one like this: “If thou wilt enter into life, keep the commandments.” Then their heart tells them: “You are not fit; you cannot be saved.” You see, they cannot distinguish between Law and Gospel.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18.  </a:t>
            </a:r>
            <a:r>
              <a:rPr lang="en-US" sz="2800" dirty="0" smtClean="0"/>
              <a:t>At what point in life is it especially dangerous to confuse Law and Gospel? (pg 48)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When they arrive at the university, </a:t>
            </a:r>
            <a:r>
              <a:rPr lang="en-US" dirty="0" smtClean="0"/>
              <a:t>they </a:t>
            </a:r>
            <a:r>
              <a:rPr lang="en-US" dirty="0" smtClean="0"/>
              <a:t>know everything. In their second year of study they become </a:t>
            </a:r>
            <a:r>
              <a:rPr lang="en-US" dirty="0" smtClean="0"/>
              <a:t>aware </a:t>
            </a:r>
            <a:r>
              <a:rPr lang="en-US" dirty="0" smtClean="0"/>
              <a:t>of something that they do not know. At the close of their last year of study they are convinced that they know nothing at </a:t>
            </a:r>
            <a:r>
              <a:rPr lang="en-US" dirty="0" smtClean="0"/>
              <a:t>all.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 </a:t>
            </a:r>
            <a:r>
              <a:rPr lang="en-US" sz="2800" dirty="0" smtClean="0"/>
              <a:t>What is the typical progression of thought for students of theology (especially seminary students)? How do they view themselves?</a:t>
            </a:r>
            <a:r>
              <a:rPr lang="en-US" sz="2800" dirty="0" smtClean="0"/>
              <a:t> </a:t>
            </a:r>
            <a:r>
              <a:rPr lang="en-US" sz="2800" dirty="0" smtClean="0"/>
              <a:t>(pg </a:t>
            </a:r>
            <a:r>
              <a:rPr lang="en-US" sz="2800" dirty="0" smtClean="0"/>
              <a:t>41)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He does not adopt the slogan of our times: </a:t>
            </a:r>
            <a:r>
              <a:rPr lang="en-US" i="1" dirty="0" smtClean="0"/>
              <a:t>Quantum </a:t>
            </a:r>
            <a:r>
              <a:rPr lang="en-US" i="1" dirty="0" err="1" smtClean="0"/>
              <a:t>est</a:t>
            </a:r>
            <a:r>
              <a:rPr lang="en-US" i="1" dirty="0" smtClean="0"/>
              <a:t>, quod </a:t>
            </a:r>
            <a:r>
              <a:rPr lang="en-US" i="1" dirty="0" err="1" smtClean="0"/>
              <a:t>scimus</a:t>
            </a:r>
            <a:r>
              <a:rPr lang="en-US" i="1" dirty="0" smtClean="0"/>
              <a:t>!</a:t>
            </a:r>
            <a:r>
              <a:rPr lang="en-US" dirty="0" smtClean="0"/>
              <a:t> (Oh, how gloriously much we know!), but repeats the confession of the great philosopher: </a:t>
            </a:r>
            <a:r>
              <a:rPr lang="en-US" i="1" dirty="0" smtClean="0"/>
              <a:t>Quantum </a:t>
            </a:r>
            <a:r>
              <a:rPr lang="en-US" i="1" dirty="0" err="1" smtClean="0"/>
              <a:t>est</a:t>
            </a:r>
            <a:r>
              <a:rPr lang="en-US" i="1" dirty="0" smtClean="0"/>
              <a:t>, quod </a:t>
            </a:r>
            <a:r>
              <a:rPr lang="en-US" i="1" dirty="0" err="1" smtClean="0"/>
              <a:t>nescimus</a:t>
            </a:r>
            <a:r>
              <a:rPr lang="en-US" i="1" dirty="0" smtClean="0"/>
              <a:t>!</a:t>
            </a:r>
            <a:r>
              <a:rPr lang="en-US" dirty="0" smtClean="0"/>
              <a:t> (Alas, how great is our ignorance!).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  </a:t>
            </a:r>
            <a:r>
              <a:rPr lang="en-US" sz="2800" dirty="0" smtClean="0"/>
              <a:t> The more a scholar understands about his area of study, the more he is likely to say, not “How gloriously much we know!” but rather </a:t>
            </a:r>
            <a:r>
              <a:rPr lang="en-US" sz="2800" i="1" dirty="0" smtClean="0"/>
              <a:t>what? </a:t>
            </a:r>
            <a:r>
              <a:rPr lang="en-US" sz="2800" dirty="0" smtClean="0"/>
              <a:t>(pg 42)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a:t>
            </a:r>
            <a:r>
              <a:rPr lang="en-US" dirty="0" smtClean="0"/>
              <a:t>I</a:t>
            </a:r>
            <a:r>
              <a:rPr lang="en-US" dirty="0" smtClean="0"/>
              <a:t>f </a:t>
            </a:r>
            <a:r>
              <a:rPr lang="en-US" dirty="0" smtClean="0"/>
              <a:t>this observation applies to every kind of knowledge, to every department of science, it applies with special emphasis to the domain of theology. </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3.  </a:t>
            </a:r>
            <a:r>
              <a:rPr lang="en-US" sz="2800" dirty="0" smtClean="0"/>
              <a:t>Of what area of study is this especially true? </a:t>
            </a:r>
            <a:r>
              <a:rPr lang="en-US" sz="2800" dirty="0" smtClean="0"/>
              <a:t>(pg 42)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Study! </a:t>
            </a:r>
            <a:r>
              <a:rPr lang="en-US" i="1" dirty="0" err="1" smtClean="0"/>
              <a:t>Attende</a:t>
            </a:r>
            <a:r>
              <a:rPr lang="en-US" i="1" dirty="0" smtClean="0"/>
              <a:t> </a:t>
            </a:r>
            <a:r>
              <a:rPr lang="en-US" i="1" dirty="0" err="1" smtClean="0"/>
              <a:t>lectioni</a:t>
            </a:r>
            <a:r>
              <a:rPr lang="en-US" i="1" dirty="0" smtClean="0"/>
              <a:t>!</a:t>
            </a:r>
            <a:r>
              <a:rPr lang="en-US" dirty="0" smtClean="0"/>
              <a:t> [Keep on reading!] You cannot read to much in the Scriptures; for what you read you cannot </a:t>
            </a:r>
            <a:r>
              <a:rPr lang="en-US" dirty="0" smtClean="0"/>
              <a:t>too </a:t>
            </a:r>
            <a:r>
              <a:rPr lang="en-US" dirty="0" smtClean="0"/>
              <a:t>fully comprehend, what you understand you cannot teach to well, and what you are teaching well you cannot put into </a:t>
            </a:r>
            <a:r>
              <a:rPr lang="en-US" dirty="0" err="1" smtClean="0"/>
              <a:t>practise</a:t>
            </a:r>
            <a:r>
              <a:rPr lang="en-US" dirty="0" smtClean="0"/>
              <a:t> too well.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4.  </a:t>
            </a:r>
            <a:r>
              <a:rPr lang="en-US" sz="2800" dirty="0" smtClean="0"/>
              <a:t>What was Luther’s advice about how much you should study the Bible? (pg 42)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i="1" dirty="0" smtClean="0"/>
              <a:t>Rightly distinguishing the Law and the Gospel is the most difficult and the highest art of Christians in general and of theologians in particular. It is taught only by the Holy Spirit in the school of experience.</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a:t>
            </a:r>
            <a:r>
              <a:rPr lang="en-US" sz="7300" dirty="0" smtClean="0">
                <a:latin typeface="Colonna MT" pitchFamily="82" charset="0"/>
              </a:rPr>
              <a:t>III</a:t>
            </a:r>
            <a:r>
              <a:rPr lang="en-US" sz="7300" dirty="0" smtClean="0">
                <a:latin typeface="Colonna MT" pitchFamily="82" charset="0"/>
              </a:rPr>
              <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10000"/>
          </a:bodyPr>
          <a:lstStyle/>
          <a:p>
            <a:r>
              <a:rPr lang="en-US" dirty="0" smtClean="0"/>
              <a:t>No!</a:t>
            </a:r>
          </a:p>
          <a:p>
            <a:r>
              <a:rPr lang="en-US" dirty="0" smtClean="0"/>
              <a:t>“</a:t>
            </a:r>
            <a:r>
              <a:rPr lang="en-US" dirty="0" smtClean="0"/>
              <a:t>It is easy — easy enough for children to learn. Every child can comprehend this doctrine. It is contained in every catechism. It is not strong meat, but milk. It is the </a:t>
            </a:r>
            <a:r>
              <a:rPr lang="en-US" dirty="0" err="1" smtClean="0"/>
              <a:t>frist</a:t>
            </a:r>
            <a:r>
              <a:rPr lang="en-US" dirty="0" smtClean="0"/>
              <a:t> letters of the alphabet, it belongs to the rudiments of Christianity; for without this doctrine no person can be a Christian. Even a small child soon learns these facts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5.  </a:t>
            </a:r>
            <a:r>
              <a:rPr lang="en-US" sz="2800" dirty="0" smtClean="0"/>
              <a:t>Is it difficult to </a:t>
            </a:r>
            <a:r>
              <a:rPr lang="en-US" sz="2800" dirty="0" smtClean="0"/>
              <a:t>know the fact that Law and Gospel are to be distinguished from one another? </a:t>
            </a:r>
            <a:r>
              <a:rPr lang="en-US" sz="2800" dirty="0" smtClean="0"/>
              <a:t>(pg 43)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a:t>
            </a:r>
            <a:r>
              <a:rPr lang="en-US" i="1" dirty="0" smtClean="0"/>
              <a:t>application</a:t>
            </a:r>
          </a:p>
          <a:p>
            <a:r>
              <a:rPr lang="en-US" dirty="0" smtClean="0"/>
              <a:t>“A</a:t>
            </a:r>
            <a:r>
              <a:rPr lang="en-US" dirty="0" smtClean="0"/>
              <a:t>t </a:t>
            </a:r>
            <a:r>
              <a:rPr lang="en-US" dirty="0" smtClean="0"/>
              <a:t>the present time we are studying </a:t>
            </a:r>
            <a:r>
              <a:rPr lang="en-US" dirty="0" err="1" smtClean="0"/>
              <a:t>th</a:t>
            </a:r>
            <a:r>
              <a:rPr lang="en-US" dirty="0" smtClean="0"/>
              <a:t> </a:t>
            </a:r>
            <a:r>
              <a:rPr lang="en-US" i="1" dirty="0" smtClean="0"/>
              <a:t>application</a:t>
            </a:r>
            <a:r>
              <a:rPr lang="en-US" dirty="0" smtClean="0"/>
              <a:t> and the </a:t>
            </a:r>
            <a:r>
              <a:rPr lang="en-US" i="1" dirty="0" smtClean="0"/>
              <a:t>use</a:t>
            </a:r>
            <a:r>
              <a:rPr lang="en-US" dirty="0" smtClean="0"/>
              <a:t> of this doctrine. The practical application of this doctrine presents difficulties which no man can surmount by reasonable reflections. The Holy Spirit must teach men this in the school of experience.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6.  </a:t>
            </a:r>
            <a:r>
              <a:rPr lang="en-US" sz="2800" dirty="0" smtClean="0"/>
              <a:t>What is the difficult part? </a:t>
            </a:r>
            <a:r>
              <a:rPr lang="en-US" sz="2800" dirty="0" smtClean="0"/>
              <a:t>(pg 43)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1278</TotalTime>
  <Words>1191</Words>
  <Application>Microsoft Office PowerPoint</Application>
  <PresentationFormat>On-screen Show (4:3)</PresentationFormat>
  <Paragraphs>93</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Concourse</vt:lpstr>
      <vt:lpstr>The Proper Distinction Between Law and Gospel  by CFW Walther</vt:lpstr>
      <vt:lpstr>Review: </vt:lpstr>
      <vt:lpstr>1. What is the typical progression of thought for students of theology (especially seminary students)? How do they view themselves? (pg 41)</vt:lpstr>
      <vt:lpstr>2.   The more a scholar understands about his area of study, the more he is likely to say, not “How gloriously much we know!” but rather what? (pg 42)</vt:lpstr>
      <vt:lpstr>3.  Of what area of study is this especially true? (pg 42)</vt:lpstr>
      <vt:lpstr>4.  What was Luther’s advice about how much you should study the Bible? (pg 42)</vt:lpstr>
      <vt:lpstr> Thesis III </vt:lpstr>
      <vt:lpstr>5.  Is it difficult to know the fact that Law and Gospel are to be distinguished from one another? (pg 43)</vt:lpstr>
      <vt:lpstr>6.  What is the difficult part? (pg 43)</vt:lpstr>
      <vt:lpstr>7.  Even King David, the author of Psalm 51, had trouble applying the proper Law and Gospel to himself. What emotions did David express even after forgiveness was pronounced on him? (pg 43)</vt:lpstr>
      <vt:lpstr>8.  When Jesus demonstrated His power to Peter in the miracle of the great catch of fish, did Peter react with joy? (pg 44)</vt:lpstr>
      <vt:lpstr>9.  What had the devil done to Peter? (pg 45)</vt:lpstr>
      <vt:lpstr>10.  Instead of saying, “Lord, depart from me?” what should Peter have said? (pg )45</vt:lpstr>
      <vt:lpstr>11.  Read I John 3:19-20. When is it especially difficult to properly apply the Gospel to our own situation? (pg 45)</vt:lpstr>
      <vt:lpstr>12.  What must you immediately do when the Law condemns you? (pg 45)</vt:lpstr>
      <vt:lpstr>13.  According to Luther, what is the Law to require from everyone? What is the Gospel to provide for everyone? (pg 46)</vt:lpstr>
      <vt:lpstr>14.  It’s easy to distinguish between the words “Law” and “Gospel,” Luther says, but what is difficult? (pg 46)</vt:lpstr>
      <vt:lpstr>15.  Convicted sinners should say to the Law, “Dear Law….” (pg 46)</vt:lpstr>
      <vt:lpstr>16.  If we are truly to learn the art of rightly dividing Law and Gospel, who must be the “schoolmaster”? (pg 47)</vt:lpstr>
      <vt:lpstr>17.   Why does Luther call Satan “an accomplished juggler”? (pg 48)</vt:lpstr>
      <vt:lpstr>18.  At what point in life is it especially dangerous to confuse Law and Gospel? (pg 48)</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35</cp:revision>
  <dcterms:created xsi:type="dcterms:W3CDTF">2011-01-18T19:12:19Z</dcterms:created>
  <dcterms:modified xsi:type="dcterms:W3CDTF">2011-02-23T16:22:35Z</dcterms:modified>
</cp:coreProperties>
</file>